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9" r:id="rId4"/>
    <p:sldId id="261" r:id="rId5"/>
    <p:sldId id="262" r:id="rId6"/>
    <p:sldId id="263" r:id="rId7"/>
    <p:sldId id="276"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455"/>
    <a:srgbClr val="799ED3"/>
    <a:srgbClr val="4A5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94"/>
  </p:normalViewPr>
  <p:slideViewPr>
    <p:cSldViewPr snapToGrid="0">
      <p:cViewPr varScale="1">
        <p:scale>
          <a:sx n="101" d="100"/>
          <a:sy n="101" d="100"/>
        </p:scale>
        <p:origin x="21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749D2-8B9E-4F46-8AD6-C3A49B05502C}" type="datetimeFigureOut">
              <a:rPr lang="en-US" smtClean="0"/>
              <a:t>10/19/20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C742-4989-48CB-8225-8DCA17F414C6}" type="slidenum">
              <a:rPr lang="en-US" smtClean="0"/>
              <a:t>‹#›</a:t>
            </a:fld>
            <a:endParaRPr lang="en-US"/>
          </a:p>
        </p:txBody>
      </p:sp>
    </p:spTree>
    <p:extLst>
      <p:ext uri="{BB962C8B-B14F-4D97-AF65-F5344CB8AC3E}">
        <p14:creationId xmlns:p14="http://schemas.microsoft.com/office/powerpoint/2010/main" val="4028903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2</a:t>
            </a:fld>
            <a:endParaRPr lang="en-US"/>
          </a:p>
        </p:txBody>
      </p:sp>
    </p:spTree>
    <p:extLst>
      <p:ext uri="{BB962C8B-B14F-4D97-AF65-F5344CB8AC3E}">
        <p14:creationId xmlns:p14="http://schemas.microsoft.com/office/powerpoint/2010/main" val="308131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r>
              <a:rPr lang="en-US" baseline="0" dirty="0"/>
              <a:t> E. Beer refers to Deal &amp; Kennedy’s </a:t>
            </a:r>
            <a:r>
              <a:rPr lang="en-US" b="0" i="1" baseline="0" dirty="0"/>
              <a:t>Corporate Culture </a:t>
            </a:r>
            <a:r>
              <a:rPr lang="en-US" b="0" i="0" baseline="0" dirty="0"/>
              <a:t>for this term, which suggests that culture is “‘primitive,’ powerful, timeless, and that a strong head man can reshape it” (</a:t>
            </a:r>
            <a:r>
              <a:rPr lang="en-US" b="0" i="0" baseline="0" dirty="0" err="1"/>
              <a:t>n.p</a:t>
            </a:r>
            <a:r>
              <a:rPr lang="en-US" b="0" i="0" baseline="0" dirty="0"/>
              <a:t>.)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11</a:t>
            </a:fld>
            <a:endParaRPr lang="en-US"/>
          </a:p>
        </p:txBody>
      </p:sp>
    </p:spTree>
    <p:extLst>
      <p:ext uri="{BB962C8B-B14F-4D97-AF65-F5344CB8AC3E}">
        <p14:creationId xmlns:p14="http://schemas.microsoft.com/office/powerpoint/2010/main" val="71036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the compass is a geographic and scientific term that “locates culture on a two-dimensional line” and “produces a numeric… location for each given culture” (</a:t>
            </a:r>
            <a:r>
              <a:rPr lang="en-US" baseline="0" dirty="0" err="1"/>
              <a:t>n.p</a:t>
            </a:r>
            <a:r>
              <a:rPr lang="en-US" baseline="0" dirty="0"/>
              <a:t>.) This is an easy to understand metaphor.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12</a:t>
            </a:fld>
            <a:endParaRPr lang="en-US"/>
          </a:p>
        </p:txBody>
      </p:sp>
    </p:spTree>
    <p:extLst>
      <p:ext uri="{BB962C8B-B14F-4D97-AF65-F5344CB8AC3E}">
        <p14:creationId xmlns:p14="http://schemas.microsoft.com/office/powerpoint/2010/main" val="605340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Jennifer</a:t>
            </a:r>
            <a:r>
              <a:rPr lang="en-US" baseline="0" dirty="0"/>
              <a:t> E. Beer uses Roosevelt Thomas’ term. All jelly beans are equally diverse and different.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13</a:t>
            </a:fld>
            <a:endParaRPr lang="en-US"/>
          </a:p>
        </p:txBody>
      </p:sp>
    </p:spTree>
    <p:extLst>
      <p:ext uri="{BB962C8B-B14F-4D97-AF65-F5344CB8AC3E}">
        <p14:creationId xmlns:p14="http://schemas.microsoft.com/office/powerpoint/2010/main" val="376352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common metaphors for a culture within a dominant culture. The melting</a:t>
            </a:r>
            <a:r>
              <a:rPr lang="en-US" baseline="0" dirty="0"/>
              <a:t> pot shows how all cultures “melt” together and suggests assimilation. However, the salad bowl shows how each item is maintained. However, as Beer notes, in each metaphor, the “culture” gets “eaten and assimilated in the end”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14</a:t>
            </a:fld>
            <a:endParaRPr lang="en-US"/>
          </a:p>
        </p:txBody>
      </p:sp>
    </p:spTree>
    <p:extLst>
      <p:ext uri="{BB962C8B-B14F-4D97-AF65-F5344CB8AC3E}">
        <p14:creationId xmlns:p14="http://schemas.microsoft.com/office/powerpoint/2010/main" val="2235260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the mind map “depicts the network of associative links in our minds,” and these associations are “partly personal, partly collective”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15</a:t>
            </a:fld>
            <a:endParaRPr lang="en-US"/>
          </a:p>
        </p:txBody>
      </p:sp>
    </p:spTree>
    <p:extLst>
      <p:ext uri="{BB962C8B-B14F-4D97-AF65-F5344CB8AC3E}">
        <p14:creationId xmlns:p14="http://schemas.microsoft.com/office/powerpoint/2010/main" val="3503654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by saying that we “celebrate” diversity, this suggests that we honor their “special events” (</a:t>
            </a:r>
            <a:r>
              <a:rPr lang="en-US" baseline="0" dirty="0" err="1"/>
              <a:t>n.p</a:t>
            </a:r>
            <a:r>
              <a:rPr lang="en-US" baseline="0" dirty="0"/>
              <a:t>.) However, this also suggests that multiculturalism is “decorative” and not for the everyday (Beer </a:t>
            </a:r>
            <a:r>
              <a:rPr lang="en-US" baseline="0" dirty="0" err="1"/>
              <a:t>n.p</a:t>
            </a:r>
            <a:r>
              <a:rPr lang="en-US" baseline="0" dirty="0"/>
              <a:t>.)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16</a:t>
            </a:fld>
            <a:endParaRPr lang="en-US"/>
          </a:p>
        </p:txBody>
      </p:sp>
    </p:spTree>
    <p:extLst>
      <p:ext uri="{BB962C8B-B14F-4D97-AF65-F5344CB8AC3E}">
        <p14:creationId xmlns:p14="http://schemas.microsoft.com/office/powerpoint/2010/main" val="2198151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the organism makes culture into something living (</a:t>
            </a:r>
            <a:r>
              <a:rPr lang="en-US" baseline="0" dirty="0" err="1"/>
              <a:t>n.p</a:t>
            </a:r>
            <a:r>
              <a:rPr lang="en-US" baseline="0" dirty="0"/>
              <a:t>.). However, the organism controls boundaries and suggests “keeping out foreign intrusions” (Beer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17</a:t>
            </a:fld>
            <a:endParaRPr lang="en-US"/>
          </a:p>
        </p:txBody>
      </p:sp>
    </p:spTree>
    <p:extLst>
      <p:ext uri="{BB962C8B-B14F-4D97-AF65-F5344CB8AC3E}">
        <p14:creationId xmlns:p14="http://schemas.microsoft.com/office/powerpoint/2010/main" val="532174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chaos suggests that “culture is too difficult to ‘manage’” (</a:t>
            </a:r>
            <a:r>
              <a:rPr lang="en-US" baseline="0" dirty="0" err="1"/>
              <a:t>n.p</a:t>
            </a:r>
            <a:r>
              <a:rPr lang="en-US" baseline="0" dirty="0"/>
              <a:t>.).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18</a:t>
            </a:fld>
            <a:endParaRPr lang="en-US"/>
          </a:p>
        </p:txBody>
      </p:sp>
    </p:spTree>
    <p:extLst>
      <p:ext uri="{BB962C8B-B14F-4D97-AF65-F5344CB8AC3E}">
        <p14:creationId xmlns:p14="http://schemas.microsoft.com/office/powerpoint/2010/main" val="345830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this term references Hofstede’s book, </a:t>
            </a:r>
            <a:r>
              <a:rPr lang="en-US" i="1" baseline="0" dirty="0"/>
              <a:t>Software of the Mind</a:t>
            </a:r>
            <a:r>
              <a:rPr lang="en-US" i="0" baseline="0" dirty="0"/>
              <a:t>. It describes how the “boundary between what is human and what is machine is increasingly hard to maintain” (Beer </a:t>
            </a:r>
            <a:r>
              <a:rPr lang="en-US" i="0" baseline="0" dirty="0" err="1"/>
              <a:t>n.p</a:t>
            </a:r>
            <a:r>
              <a:rPr lang="en-US" i="0" baseline="0" dirty="0"/>
              <a:t>.). The brain is the computer’s CPU and culture is the software (</a:t>
            </a:r>
            <a:r>
              <a:rPr lang="en-US" i="0" baseline="0" dirty="0" err="1"/>
              <a:t>n.p</a:t>
            </a:r>
            <a:r>
              <a:rPr lang="en-US" i="0" baseline="0" dirty="0"/>
              <a:t>.).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19</a:t>
            </a:fld>
            <a:endParaRPr lang="en-US"/>
          </a:p>
        </p:txBody>
      </p:sp>
    </p:spTree>
    <p:extLst>
      <p:ext uri="{BB962C8B-B14F-4D97-AF65-F5344CB8AC3E}">
        <p14:creationId xmlns:p14="http://schemas.microsoft.com/office/powerpoint/2010/main" val="335161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“Like an onion, people are</a:t>
            </a:r>
            <a:r>
              <a:rPr lang="en-US" baseline="0" dirty="0"/>
              <a:t> shaped by many layers of culture: national culture, regional culture, organizational culture, and many other types of culture (gender, religion, family, etc.)” </a:t>
            </a:r>
            <a:r>
              <a:rPr lang="en-US" dirty="0"/>
              <a:t>(p. 62).</a:t>
            </a:r>
          </a:p>
          <a:p>
            <a:r>
              <a:rPr lang="en-US" dirty="0"/>
              <a:t>When we focus</a:t>
            </a:r>
            <a:r>
              <a:rPr lang="en-US" baseline="0" dirty="0"/>
              <a:t> on only one layer, we can fall back on ideas of “us” vs. “them.” This also reduces a person to a single layer and not a complex being (p. 62).</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3</a:t>
            </a:fld>
            <a:endParaRPr lang="en-US"/>
          </a:p>
        </p:txBody>
      </p:sp>
    </p:spTree>
    <p:extLst>
      <p:ext uri="{BB962C8B-B14F-4D97-AF65-F5344CB8AC3E}">
        <p14:creationId xmlns:p14="http://schemas.microsoft.com/office/powerpoint/2010/main" val="41496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is also like an iceberg: there are elements</a:t>
            </a:r>
            <a:r>
              <a:rPr lang="en-US" baseline="0" dirty="0"/>
              <a:t> that are visible above the water and hidden elements below the water. These hidden elements represent the deeper, often invisible, elements of culture. By focusing only on the visible, we miss important pieces and can easily stereotype a culture. However, it is more difficult to adapt to these deeper elements (</a:t>
            </a:r>
            <a:r>
              <a:rPr lang="en-US" baseline="0" dirty="0" err="1"/>
              <a:t>Berardo</a:t>
            </a:r>
            <a:r>
              <a:rPr lang="en-US" baseline="0" dirty="0"/>
              <a:t>, 2012, p. 62).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4</a:t>
            </a:fld>
            <a:endParaRPr lang="en-US"/>
          </a:p>
        </p:txBody>
      </p:sp>
    </p:spTree>
    <p:extLst>
      <p:ext uri="{BB962C8B-B14F-4D97-AF65-F5344CB8AC3E}">
        <p14:creationId xmlns:p14="http://schemas.microsoft.com/office/powerpoint/2010/main" val="1234461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a:t>
            </a:r>
            <a:r>
              <a:rPr lang="en-US" dirty="0" err="1"/>
              <a:t>Berardo</a:t>
            </a:r>
            <a:r>
              <a:rPr lang="en-US" dirty="0"/>
              <a:t> (2012): “Like water</a:t>
            </a:r>
            <a:r>
              <a:rPr lang="en-US" baseline="0" dirty="0"/>
              <a:t> to a fish, the influence of our own culture is often invisible to us: It is simply what we know and what we depend on for survival” </a:t>
            </a:r>
            <a:r>
              <a:rPr lang="en-US" dirty="0"/>
              <a:t>(p. 62).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become like a “fish out of water,” then we can start to recognize our culture and our dependency</a:t>
            </a:r>
            <a:r>
              <a:rPr lang="en-US" baseline="0" dirty="0"/>
              <a:t> on it (</a:t>
            </a:r>
            <a:r>
              <a:rPr lang="en-US" baseline="0" dirty="0" err="1"/>
              <a:t>Berardo</a:t>
            </a:r>
            <a:r>
              <a:rPr lang="en-US" baseline="0" dirty="0"/>
              <a:t>, 2012, p. 62). </a:t>
            </a:r>
            <a:endParaRPr lang="en-US" dirty="0"/>
          </a:p>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5</a:t>
            </a:fld>
            <a:endParaRPr lang="en-US"/>
          </a:p>
        </p:txBody>
      </p:sp>
    </p:spTree>
    <p:extLst>
      <p:ext uri="{BB962C8B-B14F-4D97-AF65-F5344CB8AC3E}">
        <p14:creationId xmlns:p14="http://schemas.microsoft.com/office/powerpoint/2010/main" val="1104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t>
            </a:r>
            <a:r>
              <a:rPr lang="en-US" dirty="0" err="1"/>
              <a:t>Berardo</a:t>
            </a:r>
            <a:r>
              <a:rPr lang="en-US" dirty="0"/>
              <a:t> (2012), since all “culture is a system for making meaning of things, and as a result, we all wear</a:t>
            </a:r>
            <a:r>
              <a:rPr lang="en-US" baseline="0" dirty="0"/>
              <a:t> cultural lens or filters when we interpret a situation” (p. 62).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Like the fish out of water, we have to work to recognize our own lenses (</a:t>
            </a:r>
            <a:r>
              <a:rPr lang="en-US" baseline="0" dirty="0" err="1"/>
              <a:t>Berardo</a:t>
            </a:r>
            <a:r>
              <a:rPr lang="en-US" baseline="0" dirty="0"/>
              <a:t>, 2012, p. 62).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6</a:t>
            </a:fld>
            <a:endParaRPr lang="en-US"/>
          </a:p>
        </p:txBody>
      </p:sp>
    </p:spTree>
    <p:extLst>
      <p:ext uri="{BB962C8B-B14F-4D97-AF65-F5344CB8AC3E}">
        <p14:creationId xmlns:p14="http://schemas.microsoft.com/office/powerpoint/2010/main" val="82043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7</a:t>
            </a:fld>
            <a:endParaRPr lang="en-US"/>
          </a:p>
        </p:txBody>
      </p:sp>
    </p:spTree>
    <p:extLst>
      <p:ext uri="{BB962C8B-B14F-4D97-AF65-F5344CB8AC3E}">
        <p14:creationId xmlns:p14="http://schemas.microsoft.com/office/powerpoint/2010/main" val="182867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“The stock metaphor for culture in popular culture is pictures (usually of women) or of dolls dressed in festive native costume” (</a:t>
            </a:r>
            <a:r>
              <a:rPr lang="en-US" baseline="0" dirty="0" err="1"/>
              <a:t>n.p</a:t>
            </a:r>
            <a:r>
              <a:rPr lang="en-US" baseline="0" dirty="0"/>
              <a:t>.).</a:t>
            </a:r>
          </a:p>
          <a:p>
            <a:r>
              <a:rPr lang="en-US" baseline="0" dirty="0"/>
              <a:t>These images are of the “Other” and focus on the visible aspects of culture (above the water line in the iceberg metaphor). They are usually unthreatening (Beer). </a:t>
            </a:r>
            <a:endParaRPr lang="en-US" dirty="0"/>
          </a:p>
          <a:p>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8</a:t>
            </a:fld>
            <a:endParaRPr lang="en-US"/>
          </a:p>
        </p:txBody>
      </p:sp>
    </p:spTree>
    <p:extLst>
      <p:ext uri="{BB962C8B-B14F-4D97-AF65-F5344CB8AC3E}">
        <p14:creationId xmlns:p14="http://schemas.microsoft.com/office/powerpoint/2010/main" val="171324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a:t>
            </a:r>
            <a:r>
              <a:rPr lang="en-US" baseline="0" dirty="0"/>
              <a:t> to Jennifer E. Beer (1997-2003), force fields are invisible but “unifying and powerful.” This suggests that culture is dynamic and “beyond individual control” (</a:t>
            </a:r>
            <a:r>
              <a:rPr lang="en-US" baseline="0" dirty="0" err="1"/>
              <a:t>n.p</a:t>
            </a:r>
            <a:r>
              <a:rPr lang="en-US" baseline="0" dirty="0"/>
              <a:t>.)</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9</a:t>
            </a:fld>
            <a:endParaRPr lang="en-US"/>
          </a:p>
        </p:txBody>
      </p:sp>
    </p:spTree>
    <p:extLst>
      <p:ext uri="{BB962C8B-B14F-4D97-AF65-F5344CB8AC3E}">
        <p14:creationId xmlns:p14="http://schemas.microsoft.com/office/powerpoint/2010/main" val="1979989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Culture shock</a:t>
            </a:r>
            <a:r>
              <a:rPr lang="en-US" baseline="0" dirty="0"/>
              <a:t> is the term for the difficult experience of adapting to a new culture. </a:t>
            </a:r>
            <a:endParaRPr lang="en-US" dirty="0"/>
          </a:p>
        </p:txBody>
      </p:sp>
      <p:sp>
        <p:nvSpPr>
          <p:cNvPr id="4" name="Slide Number Placeholder 3"/>
          <p:cNvSpPr>
            <a:spLocks noGrp="1"/>
          </p:cNvSpPr>
          <p:nvPr>
            <p:ph type="sldNum" sz="quarter" idx="10"/>
          </p:nvPr>
        </p:nvSpPr>
        <p:spPr/>
        <p:txBody>
          <a:bodyPr/>
          <a:lstStyle/>
          <a:p>
            <a:fld id="{CC37C742-4989-48CB-8225-8DCA17F414C6}" type="slidenum">
              <a:rPr lang="en-US" smtClean="0"/>
              <a:t>10</a:t>
            </a:fld>
            <a:endParaRPr lang="en-US"/>
          </a:p>
        </p:txBody>
      </p:sp>
    </p:spTree>
    <p:extLst>
      <p:ext uri="{BB962C8B-B14F-4D97-AF65-F5344CB8AC3E}">
        <p14:creationId xmlns:p14="http://schemas.microsoft.com/office/powerpoint/2010/main" val="223303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26577853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37457442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6529854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70261304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367240-3608-41DA-995B-24C3D618A4FC}" type="datetimeFigureOut">
              <a:rPr lang="en-US" smtClean="0"/>
              <a:t>10/19/20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5332909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367240-3608-41DA-995B-24C3D618A4FC}"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36237909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367240-3608-41DA-995B-24C3D618A4FC}" type="datetimeFigureOut">
              <a:rPr lang="en-US" smtClean="0"/>
              <a:t>10/19/20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65454233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367240-3608-41DA-995B-24C3D618A4FC}" type="datetimeFigureOut">
              <a:rPr lang="en-US" smtClean="0"/>
              <a:t>10/19/20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1862999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367240-3608-41DA-995B-24C3D618A4FC}" type="datetimeFigureOut">
              <a:rPr lang="en-US" smtClean="0"/>
              <a:t>10/19/20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17401493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416252099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367240-3608-41DA-995B-24C3D618A4FC}" type="datetimeFigureOut">
              <a:rPr lang="en-US" smtClean="0"/>
              <a:t>10/19/20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500474-5069-4EA1-8F41-0761ED11FFE1}" type="slidenum">
              <a:rPr lang="en-US" smtClean="0"/>
              <a:t>‹#›</a:t>
            </a:fld>
            <a:endParaRPr lang="en-US"/>
          </a:p>
        </p:txBody>
      </p:sp>
    </p:spTree>
    <p:extLst>
      <p:ext uri="{BB962C8B-B14F-4D97-AF65-F5344CB8AC3E}">
        <p14:creationId xmlns:p14="http://schemas.microsoft.com/office/powerpoint/2010/main" val="244364642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67240-3608-41DA-995B-24C3D618A4FC}" type="datetimeFigureOut">
              <a:rPr lang="en-US" smtClean="0"/>
              <a:t>10/19/20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00474-5069-4EA1-8F41-0761ED11FFE1}" type="slidenum">
              <a:rPr lang="en-US" smtClean="0"/>
              <a:t>‹#›</a:t>
            </a:fld>
            <a:endParaRPr lang="en-US"/>
          </a:p>
        </p:txBody>
      </p:sp>
    </p:spTree>
    <p:extLst>
      <p:ext uri="{BB962C8B-B14F-4D97-AF65-F5344CB8AC3E}">
        <p14:creationId xmlns:p14="http://schemas.microsoft.com/office/powerpoint/2010/main" val="95567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culture-at-work.com/concept2.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6658" y="4974235"/>
            <a:ext cx="4939993" cy="646331"/>
          </a:xfrm>
          <a:prstGeom prst="rect">
            <a:avLst/>
          </a:prstGeom>
          <a:noFill/>
        </p:spPr>
        <p:txBody>
          <a:bodyPr wrap="square" rtlCol="0">
            <a:spAutoFit/>
          </a:bodyPr>
          <a:lstStyle/>
          <a:p>
            <a:r>
              <a:rPr lang="en-US" sz="3600" b="1" dirty="0">
                <a:solidFill>
                  <a:schemeClr val="bg1"/>
                </a:solidFill>
                <a:latin typeface="Acumin Pro" panose="020B0504020202020204" pitchFamily="34" charset="77"/>
              </a:rPr>
              <a:t>Metaphors for Culture</a:t>
            </a:r>
            <a:endParaRPr lang="en-US" sz="1000" dirty="0">
              <a:solidFill>
                <a:schemeClr val="bg1"/>
              </a:solidFill>
              <a:latin typeface="Acumin Pro" panose="020B0504020202020204" pitchFamily="34" charset="77"/>
            </a:endParaRPr>
          </a:p>
        </p:txBody>
      </p:sp>
      <p:sp>
        <p:nvSpPr>
          <p:cNvPr id="4" name="TextBox 3"/>
          <p:cNvSpPr txBox="1"/>
          <p:nvPr/>
        </p:nvSpPr>
        <p:spPr>
          <a:xfrm>
            <a:off x="8054950" y="759353"/>
            <a:ext cx="4939993" cy="523220"/>
          </a:xfrm>
          <a:prstGeom prst="rect">
            <a:avLst/>
          </a:prstGeom>
          <a:noFill/>
        </p:spPr>
        <p:txBody>
          <a:bodyPr wrap="square" rtlCol="0">
            <a:spAutoFit/>
          </a:bodyPr>
          <a:lstStyle/>
          <a:p>
            <a:r>
              <a:rPr lang="en-US" sz="2800" i="1" dirty="0">
                <a:solidFill>
                  <a:schemeClr val="bg1"/>
                </a:solidFill>
                <a:latin typeface="Acumin Pro" panose="020B0504020202020204" pitchFamily="34" charset="77"/>
              </a:rPr>
              <a:t>March 22, 2019</a:t>
            </a:r>
            <a:endParaRPr lang="en-US" sz="800" i="1" dirty="0">
              <a:solidFill>
                <a:schemeClr val="bg1"/>
              </a:solidFill>
              <a:latin typeface="Acumin Pro" panose="020B0504020202020204" pitchFamily="34" charset="77"/>
            </a:endParaRPr>
          </a:p>
        </p:txBody>
      </p:sp>
    </p:spTree>
    <p:extLst>
      <p:ext uri="{BB962C8B-B14F-4D97-AF65-F5344CB8AC3E}">
        <p14:creationId xmlns:p14="http://schemas.microsoft.com/office/powerpoint/2010/main" val="3567936347"/>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749" y="5166843"/>
            <a:ext cx="7920502"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Culture Shock</a:t>
            </a:r>
          </a:p>
        </p:txBody>
      </p:sp>
      <p:pic>
        <p:nvPicPr>
          <p:cNvPr id="7170" name="Picture 2" descr="A doctor giving a shot to a man who appears to be in shoc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309" y="858666"/>
            <a:ext cx="6834772" cy="4040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01048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749" y="5166843"/>
            <a:ext cx="7920502"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Around the Campfire</a:t>
            </a:r>
          </a:p>
        </p:txBody>
      </p:sp>
      <p:pic>
        <p:nvPicPr>
          <p:cNvPr id="8194" name="Picture 2" descr="Campfi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0054" y="564852"/>
            <a:ext cx="4371892" cy="4601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481401"/>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749" y="5166843"/>
            <a:ext cx="7920502"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Compass or X mark</a:t>
            </a:r>
          </a:p>
        </p:txBody>
      </p:sp>
      <p:pic>
        <p:nvPicPr>
          <p:cNvPr id="9218" name="Picture 2" descr="A comp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066" y="950493"/>
            <a:ext cx="3393867" cy="394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123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749" y="5166843"/>
            <a:ext cx="7920502"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Jelly Beans</a:t>
            </a:r>
          </a:p>
        </p:txBody>
      </p:sp>
      <p:pic>
        <p:nvPicPr>
          <p:cNvPr id="10244" name="Picture 4" descr="A small pile of jelly bea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7" y="896102"/>
            <a:ext cx="7629525"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44914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89" y="5166843"/>
            <a:ext cx="9724740"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Melting Pots &amp; Salad Bowls</a:t>
            </a:r>
          </a:p>
        </p:txBody>
      </p:sp>
      <p:pic>
        <p:nvPicPr>
          <p:cNvPr id="11266" name="Picture 2" descr="An image of a melting pot with a variety of food inside 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858" y="1239510"/>
            <a:ext cx="3177173" cy="315636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 bowl with salad in i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840" y="1395260"/>
            <a:ext cx="3703918" cy="2844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978353"/>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89" y="5166843"/>
            <a:ext cx="9129819"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Mind Maps</a:t>
            </a:r>
          </a:p>
        </p:txBody>
      </p:sp>
      <p:pic>
        <p:nvPicPr>
          <p:cNvPr id="12292" name="Picture 4" descr="A mind ma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786" y="809489"/>
            <a:ext cx="5937736" cy="415281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A geographic street map.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2490" y="1433597"/>
            <a:ext cx="3393741" cy="323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3148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89" y="5166843"/>
            <a:ext cx="9129819"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Celebration!</a:t>
            </a:r>
          </a:p>
        </p:txBody>
      </p:sp>
      <p:pic>
        <p:nvPicPr>
          <p:cNvPr id="13314" name="Picture 2" descr="A clipart image representing celebrat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2535" y="1179446"/>
            <a:ext cx="4606925" cy="3555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1523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89" y="5166843"/>
            <a:ext cx="9129819"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Organism</a:t>
            </a:r>
          </a:p>
        </p:txBody>
      </p:sp>
      <p:pic>
        <p:nvPicPr>
          <p:cNvPr id="14338" name="Picture 2" descr="Clip art of a one-celled organis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3" y="880593"/>
            <a:ext cx="42862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37529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89" y="5166843"/>
            <a:ext cx="9129819"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Chaos!</a:t>
            </a:r>
          </a:p>
        </p:txBody>
      </p:sp>
      <p:pic>
        <p:nvPicPr>
          <p:cNvPr id="15362" name="Picture 2" descr="Clipart depcting chao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1182" y="989390"/>
            <a:ext cx="4989631" cy="382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09147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1089" y="5166843"/>
            <a:ext cx="9129819"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Software of the Mind</a:t>
            </a:r>
          </a:p>
        </p:txBody>
      </p:sp>
      <p:pic>
        <p:nvPicPr>
          <p:cNvPr id="16386" name="Picture 2" descr="A silhouette of an individual with various symbols that represent intellectual activities. "/>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 b="100000" l="10000" r="90000"/>
                    </a14:imgEffect>
                  </a14:imgLayer>
                </a14:imgProps>
              </a:ext>
              <a:ext uri="{28A0092B-C50C-407E-A947-70E740481C1C}">
                <a14:useLocalDpi xmlns:a14="http://schemas.microsoft.com/office/drawing/2010/main" val="0"/>
              </a:ext>
            </a:extLst>
          </a:blip>
          <a:srcRect/>
          <a:stretch>
            <a:fillRect/>
          </a:stretch>
        </p:blipFill>
        <p:spPr bwMode="auto">
          <a:xfrm>
            <a:off x="3200184" y="913926"/>
            <a:ext cx="5791628" cy="386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71280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4771" y="798020"/>
            <a:ext cx="7730836" cy="1292662"/>
          </a:xfrm>
          <a:prstGeom prst="rect">
            <a:avLst/>
          </a:prstGeom>
          <a:noFill/>
        </p:spPr>
        <p:txBody>
          <a:bodyPr wrap="square" rtlCol="0">
            <a:spAutoFit/>
          </a:bodyPr>
          <a:lstStyle/>
          <a:p>
            <a:r>
              <a:rPr lang="en-US" sz="5800" b="1" dirty="0">
                <a:solidFill>
                  <a:srgbClr val="4A5358"/>
                </a:solidFill>
                <a:latin typeface="Acumin Pro" panose="020B0504020202020204" pitchFamily="34" charset="77"/>
              </a:rPr>
              <a:t>Four Analogies</a:t>
            </a:r>
          </a:p>
          <a:p>
            <a:r>
              <a:rPr lang="en-US" dirty="0">
                <a:solidFill>
                  <a:srgbClr val="4A5358"/>
                </a:solidFill>
                <a:latin typeface="Acumin Pro" panose="020B0504020202020204" pitchFamily="34" charset="77"/>
              </a:rPr>
              <a:t>Kate </a:t>
            </a:r>
            <a:r>
              <a:rPr lang="en-US" dirty="0" err="1">
                <a:solidFill>
                  <a:srgbClr val="4A5358"/>
                </a:solidFill>
                <a:latin typeface="Acumin Pro" panose="020B0504020202020204" pitchFamily="34" charset="77"/>
              </a:rPr>
              <a:t>Berardo</a:t>
            </a:r>
            <a:endParaRPr lang="en-US" sz="1600" dirty="0">
              <a:solidFill>
                <a:srgbClr val="4A5358"/>
              </a:solidFill>
              <a:latin typeface="Acumin Pro" panose="020B0504020202020204" pitchFamily="34" charset="77"/>
            </a:endParaRPr>
          </a:p>
        </p:txBody>
      </p:sp>
    </p:spTree>
    <p:extLst>
      <p:ext uri="{BB962C8B-B14F-4D97-AF65-F5344CB8AC3E}">
        <p14:creationId xmlns:p14="http://schemas.microsoft.com/office/powerpoint/2010/main" val="10743406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50844" y="372910"/>
            <a:ext cx="6096000" cy="984885"/>
          </a:xfrm>
          <a:prstGeom prst="rect">
            <a:avLst/>
          </a:prstGeom>
        </p:spPr>
        <p:txBody>
          <a:bodyPr>
            <a:spAutoFit/>
          </a:bodyPr>
          <a:lstStyle/>
          <a:p>
            <a:r>
              <a:rPr lang="en-US" sz="5800" b="1" dirty="0">
                <a:solidFill>
                  <a:srgbClr val="4A5358"/>
                </a:solidFill>
                <a:latin typeface="Acumin Pro" panose="020B0504020202020204" pitchFamily="34" charset="77"/>
              </a:rPr>
              <a:t>Works Cited</a:t>
            </a:r>
          </a:p>
        </p:txBody>
      </p:sp>
      <p:sp>
        <p:nvSpPr>
          <p:cNvPr id="3" name="Rectangle 2"/>
          <p:cNvSpPr/>
          <p:nvPr/>
        </p:nvSpPr>
        <p:spPr>
          <a:xfrm>
            <a:off x="1040296" y="1875976"/>
            <a:ext cx="6096000" cy="3139321"/>
          </a:xfrm>
          <a:prstGeom prst="rect">
            <a:avLst/>
          </a:prstGeom>
        </p:spPr>
        <p:txBody>
          <a:bodyPr>
            <a:spAutoFit/>
          </a:bodyPr>
          <a:lstStyle/>
          <a:p>
            <a:pPr fontAlgn="base"/>
            <a:r>
              <a:rPr lang="en-US" dirty="0">
                <a:solidFill>
                  <a:srgbClr val="495455"/>
                </a:solidFill>
                <a:latin typeface="Acumin Pro" panose="020B0504020202020204" pitchFamily="34" charset="77"/>
              </a:rPr>
              <a:t>Beer, J. E. (1997-2003). A picture is worth a thousand words… Metaphors for “culture.” </a:t>
            </a:r>
            <a:r>
              <a:rPr lang="en-US" i="1" dirty="0">
                <a:solidFill>
                  <a:srgbClr val="495455"/>
                </a:solidFill>
                <a:latin typeface="Acumin Pro" panose="020B0504020202020204" pitchFamily="34" charset="77"/>
              </a:rPr>
              <a:t>Culture at Work. </a:t>
            </a:r>
            <a:r>
              <a:rPr lang="en-US" dirty="0">
                <a:solidFill>
                  <a:srgbClr val="495455"/>
                </a:solidFill>
                <a:latin typeface="Acumin Pro" panose="020B0504020202020204" pitchFamily="34" charset="77"/>
              </a:rPr>
              <a:t>Retrieved from </a:t>
            </a:r>
            <a:r>
              <a:rPr lang="en-US" dirty="0">
                <a:solidFill>
                  <a:srgbClr val="495455"/>
                </a:solidFill>
                <a:latin typeface="Acumin Pro" panose="020B0504020202020204" pitchFamily="34" charset="77"/>
                <a:hlinkClick r:id="rId3">
                  <a:extLst>
                    <a:ext uri="{A12FA001-AC4F-418D-AE19-62706E023703}">
                      <ahyp:hlinkClr xmlns:ahyp="http://schemas.microsoft.com/office/drawing/2018/hyperlinkcolor" val="tx"/>
                    </a:ext>
                  </a:extLst>
                </a:hlinkClick>
              </a:rPr>
              <a:t>http://www.culture-at-work.com/concept2.html</a:t>
            </a:r>
            <a:endParaRPr lang="en-US" dirty="0">
              <a:solidFill>
                <a:srgbClr val="495455"/>
              </a:solidFill>
              <a:latin typeface="Acumin Pro" panose="020B0504020202020204" pitchFamily="34" charset="77"/>
            </a:endParaRPr>
          </a:p>
          <a:p>
            <a:pPr fontAlgn="base"/>
            <a:endParaRPr lang="en-US" dirty="0">
              <a:solidFill>
                <a:srgbClr val="495455"/>
              </a:solidFill>
              <a:latin typeface="Acumin Pro" panose="020B0504020202020204" pitchFamily="34" charset="77"/>
            </a:endParaRPr>
          </a:p>
          <a:p>
            <a:pPr fontAlgn="base"/>
            <a:r>
              <a:rPr lang="en-US" dirty="0" err="1">
                <a:solidFill>
                  <a:srgbClr val="495455"/>
                </a:solidFill>
                <a:latin typeface="Acumin Pro" panose="020B0504020202020204" pitchFamily="34" charset="77"/>
              </a:rPr>
              <a:t>Berado</a:t>
            </a:r>
            <a:r>
              <a:rPr lang="en-US" dirty="0">
                <a:solidFill>
                  <a:srgbClr val="495455"/>
                </a:solidFill>
                <a:latin typeface="Acumin Pro" panose="020B0504020202020204" pitchFamily="34" charset="77"/>
              </a:rPr>
              <a:t>, K. (2012). Four analogies. In In K. </a:t>
            </a:r>
            <a:r>
              <a:rPr lang="en-US" dirty="0" err="1">
                <a:solidFill>
                  <a:srgbClr val="495455"/>
                </a:solidFill>
                <a:latin typeface="Acumin Pro" panose="020B0504020202020204" pitchFamily="34" charset="77"/>
              </a:rPr>
              <a:t>Berardo</a:t>
            </a:r>
            <a:r>
              <a:rPr lang="en-US" dirty="0">
                <a:solidFill>
                  <a:srgbClr val="495455"/>
                </a:solidFill>
                <a:latin typeface="Acumin Pro" panose="020B0504020202020204" pitchFamily="34" charset="77"/>
              </a:rPr>
              <a:t> &amp; D. K. </a:t>
            </a:r>
            <a:r>
              <a:rPr lang="en-US" dirty="0" err="1">
                <a:solidFill>
                  <a:srgbClr val="495455"/>
                </a:solidFill>
                <a:latin typeface="Acumin Pro" panose="020B0504020202020204" pitchFamily="34" charset="77"/>
              </a:rPr>
              <a:t>Deardorff</a:t>
            </a:r>
            <a:r>
              <a:rPr lang="en-US" dirty="0">
                <a:solidFill>
                  <a:srgbClr val="495455"/>
                </a:solidFill>
                <a:latin typeface="Acumin Pro" panose="020B0504020202020204" pitchFamily="34" charset="77"/>
              </a:rPr>
              <a:t> (Eds.), </a:t>
            </a:r>
            <a:r>
              <a:rPr lang="en-US" i="1" dirty="0">
                <a:solidFill>
                  <a:srgbClr val="495455"/>
                </a:solidFill>
                <a:latin typeface="Acumin Pro" panose="020B0504020202020204" pitchFamily="34" charset="77"/>
              </a:rPr>
              <a:t>Building cultural competence: Innovative activities and models</a:t>
            </a:r>
            <a:r>
              <a:rPr lang="en-US" dirty="0">
                <a:solidFill>
                  <a:srgbClr val="495455"/>
                </a:solidFill>
                <a:latin typeface="Acumin Pro" panose="020B0504020202020204" pitchFamily="34" charset="77"/>
              </a:rPr>
              <a:t> (pp. 61-68). Sterling, VA: Stylus Publishing.</a:t>
            </a:r>
          </a:p>
          <a:p>
            <a:pPr fontAlgn="base"/>
            <a:endParaRPr lang="en-US" dirty="0">
              <a:solidFill>
                <a:srgbClr val="495455"/>
              </a:solidFill>
              <a:latin typeface="Acumin Pro" panose="020B0504020202020204" pitchFamily="34" charset="77"/>
            </a:endParaRPr>
          </a:p>
          <a:p>
            <a:pPr fontAlgn="base"/>
            <a:br>
              <a:rPr lang="en-US" dirty="0">
                <a:solidFill>
                  <a:srgbClr val="495455"/>
                </a:solidFill>
                <a:latin typeface="Acumin Pro" panose="020B0504020202020204" pitchFamily="34" charset="77"/>
              </a:rPr>
            </a:br>
            <a:endParaRPr lang="en-US" dirty="0">
              <a:solidFill>
                <a:srgbClr val="495455"/>
              </a:solidFill>
              <a:latin typeface="Acumin Pro" panose="020B0504020202020204" pitchFamily="34" charset="77"/>
            </a:endParaRPr>
          </a:p>
        </p:txBody>
      </p:sp>
    </p:spTree>
    <p:extLst>
      <p:ext uri="{BB962C8B-B14F-4D97-AF65-F5344CB8AC3E}">
        <p14:creationId xmlns:p14="http://schemas.microsoft.com/office/powerpoint/2010/main" val="1703490932"/>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n onio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809" y="1069461"/>
            <a:ext cx="4097382" cy="40973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93150" y="5166843"/>
            <a:ext cx="2262699"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Onion</a:t>
            </a:r>
          </a:p>
        </p:txBody>
      </p:sp>
    </p:spTree>
    <p:extLst>
      <p:ext uri="{BB962C8B-B14F-4D97-AF65-F5344CB8AC3E}">
        <p14:creationId xmlns:p14="http://schemas.microsoft.com/office/powerpoint/2010/main" val="1142520140"/>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n iceberg both above and below the water. "/>
          <p:cNvPicPr>
            <a:picLocks noChangeAspect="1" noChangeArrowheads="1"/>
          </p:cNvPicPr>
          <p:nvPr/>
        </p:nvPicPr>
        <p:blipFill rotWithShape="1">
          <a:blip r:embed="rId3">
            <a:extLst>
              <a:ext uri="{28A0092B-C50C-407E-A947-70E740481C1C}">
                <a14:useLocalDpi xmlns:a14="http://schemas.microsoft.com/office/drawing/2010/main" val="0"/>
              </a:ext>
            </a:extLst>
          </a:blip>
          <a:srcRect t="253" b="27399"/>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28174" y="3729788"/>
            <a:ext cx="2909939" cy="984885"/>
          </a:xfrm>
          <a:prstGeom prst="rect">
            <a:avLst/>
          </a:prstGeom>
          <a:noFill/>
        </p:spPr>
        <p:txBody>
          <a:bodyPr wrap="square" rtlCol="0">
            <a:spAutoFit/>
          </a:bodyPr>
          <a:lstStyle/>
          <a:p>
            <a:pPr algn="ctr"/>
            <a:r>
              <a:rPr lang="en-US" sz="5800" b="1" dirty="0">
                <a:solidFill>
                  <a:schemeClr val="bg1"/>
                </a:solidFill>
                <a:latin typeface="Acumin Pro" panose="020B0504020202020204" pitchFamily="34" charset="77"/>
              </a:rPr>
              <a:t>Iceberg</a:t>
            </a:r>
          </a:p>
        </p:txBody>
      </p:sp>
    </p:spTree>
    <p:extLst>
      <p:ext uri="{BB962C8B-B14F-4D97-AF65-F5344CB8AC3E}">
        <p14:creationId xmlns:p14="http://schemas.microsoft.com/office/powerpoint/2010/main" val="3158784695"/>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goldfish in a fish bowl.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881" y="0"/>
            <a:ext cx="5285603" cy="52856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89973" y="5166843"/>
            <a:ext cx="4789998"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Fish in Water</a:t>
            </a:r>
          </a:p>
        </p:txBody>
      </p:sp>
    </p:spTree>
    <p:extLst>
      <p:ext uri="{BB962C8B-B14F-4D97-AF65-F5344CB8AC3E}">
        <p14:creationId xmlns:p14="http://schemas.microsoft.com/office/powerpoint/2010/main" val="765011614"/>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9973" y="5166843"/>
            <a:ext cx="4467418"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Lenses</a:t>
            </a:r>
          </a:p>
        </p:txBody>
      </p:sp>
      <p:pic>
        <p:nvPicPr>
          <p:cNvPr id="4098" name="Picture 2" descr="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4106" y="974557"/>
            <a:ext cx="6979151" cy="348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715288"/>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64771" y="798020"/>
            <a:ext cx="7730836" cy="2154436"/>
          </a:xfrm>
          <a:prstGeom prst="rect">
            <a:avLst/>
          </a:prstGeom>
          <a:noFill/>
        </p:spPr>
        <p:txBody>
          <a:bodyPr wrap="square" rtlCol="0">
            <a:spAutoFit/>
          </a:bodyPr>
          <a:lstStyle/>
          <a:p>
            <a:r>
              <a:rPr lang="en-US" sz="5800" b="1" dirty="0">
                <a:solidFill>
                  <a:srgbClr val="4A5358"/>
                </a:solidFill>
                <a:latin typeface="Acumin Pro" panose="020B0504020202020204" pitchFamily="34" charset="77"/>
              </a:rPr>
              <a:t>Other Metaphors for “Culture”</a:t>
            </a:r>
          </a:p>
          <a:p>
            <a:r>
              <a:rPr lang="en-US" dirty="0">
                <a:solidFill>
                  <a:srgbClr val="4A5358"/>
                </a:solidFill>
                <a:latin typeface="Acumin Pro" panose="020B0504020202020204" pitchFamily="34" charset="77"/>
              </a:rPr>
              <a:t>Jennifer E. Beer </a:t>
            </a:r>
            <a:endParaRPr lang="en-US" sz="1600" dirty="0">
              <a:solidFill>
                <a:srgbClr val="4A5358"/>
              </a:solidFill>
              <a:latin typeface="Acumin Pro" panose="020B0504020202020204" pitchFamily="34" charset="77"/>
            </a:endParaRPr>
          </a:p>
        </p:txBody>
      </p:sp>
    </p:spTree>
    <p:extLst>
      <p:ext uri="{BB962C8B-B14F-4D97-AF65-F5344CB8AC3E}">
        <p14:creationId xmlns:p14="http://schemas.microsoft.com/office/powerpoint/2010/main" val="3963247289"/>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 dolls of the world Barb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458" y="1152307"/>
            <a:ext cx="3766718" cy="37667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35749" y="5166843"/>
            <a:ext cx="8249222"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Dolls &amp; Festive Natives</a:t>
            </a:r>
          </a:p>
        </p:txBody>
      </p:sp>
      <p:pic>
        <p:nvPicPr>
          <p:cNvPr id="5122" name="Picture 2" descr="A baby doll wearing festive Native American cloth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8258" y="1152307"/>
            <a:ext cx="3834063" cy="383406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 Barbie in a long pink dress holding a small dog and standing next to a passpor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219" y="1239253"/>
            <a:ext cx="3299374" cy="367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605900"/>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5749" y="5166843"/>
            <a:ext cx="7920502" cy="984885"/>
          </a:xfrm>
          <a:prstGeom prst="rect">
            <a:avLst/>
          </a:prstGeom>
          <a:noFill/>
        </p:spPr>
        <p:txBody>
          <a:bodyPr wrap="square" rtlCol="0">
            <a:spAutoFit/>
          </a:bodyPr>
          <a:lstStyle/>
          <a:p>
            <a:pPr algn="ctr"/>
            <a:r>
              <a:rPr lang="en-US" sz="5800" b="1" dirty="0">
                <a:solidFill>
                  <a:srgbClr val="4A5358"/>
                </a:solidFill>
                <a:latin typeface="Acumin Pro" panose="020B0504020202020204" pitchFamily="34" charset="77"/>
              </a:rPr>
              <a:t>Force Fields</a:t>
            </a:r>
          </a:p>
        </p:txBody>
      </p:sp>
      <p:pic>
        <p:nvPicPr>
          <p:cNvPr id="6146" name="Picture 2" descr="Magnetic force fields surrounding the Eart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994" y="845502"/>
            <a:ext cx="4528012" cy="397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75766"/>
      </p:ext>
    </p:extLst>
  </p:cSld>
  <p:clrMapOvr>
    <a:masterClrMapping/>
  </p:clrMapOvr>
  <mc:AlternateContent xmlns:mc="http://schemas.openxmlformats.org/markup-compatibility/2006" xmlns:p14="http://schemas.microsoft.com/office/powerpoint/2010/main">
    <mc:Choice Requires="p14">
      <p:transition spd="slow" p14:dur="3250">
        <p14:reveal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1001</Words>
  <Application>Microsoft Macintosh PowerPoint</Application>
  <PresentationFormat>Widescreen</PresentationFormat>
  <Paragraphs>66</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Acumin Pro</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Alexandra E</dc:creator>
  <cp:lastModifiedBy>Macdonald, Lindsey M</cp:lastModifiedBy>
  <cp:revision>25</cp:revision>
  <dcterms:created xsi:type="dcterms:W3CDTF">2018-08-22T15:01:12Z</dcterms:created>
  <dcterms:modified xsi:type="dcterms:W3CDTF">2020-10-19T19:39:23Z</dcterms:modified>
</cp:coreProperties>
</file>